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varScale="1">
        <p:scale>
          <a:sx n="104" d="100"/>
          <a:sy n="104" d="100"/>
        </p:scale>
        <p:origin x="-18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92EF64B-13D3-45D2-8895-5FDB2487AF95}" type="datetimeFigureOut">
              <a:rPr lang="es-MX" smtClean="0"/>
              <a:t>30/04/2014</a:t>
            </a:fld>
            <a:endParaRPr lang="es-MX"/>
          </a:p>
        </p:txBody>
      </p:sp>
      <p:sp>
        <p:nvSpPr>
          <p:cNvPr id="20" name="19 Marcador de pie de página"/>
          <p:cNvSpPr>
            <a:spLocks noGrp="1"/>
          </p:cNvSpPr>
          <p:nvPr>
            <p:ph type="ftr" sz="quarter" idx="11"/>
          </p:nvPr>
        </p:nvSpPr>
        <p:spPr/>
        <p:txBody>
          <a:bodyPr/>
          <a:lstStyle>
            <a:extLst/>
          </a:lstStyle>
          <a:p>
            <a:endParaRPr lang="es-MX"/>
          </a:p>
        </p:txBody>
      </p:sp>
      <p:sp>
        <p:nvSpPr>
          <p:cNvPr id="10" name="9 Marcador de número de diapositiva"/>
          <p:cNvSpPr>
            <a:spLocks noGrp="1"/>
          </p:cNvSpPr>
          <p:nvPr>
            <p:ph type="sldNum" sz="quarter" idx="12"/>
          </p:nvPr>
        </p:nvSpPr>
        <p:spPr/>
        <p:txBody>
          <a:bodyPr/>
          <a:lstStyle>
            <a:extLst/>
          </a:lstStyle>
          <a:p>
            <a:fld id="{217025E7-CC6B-470C-9B73-C47FA3B738DD}" type="slidenum">
              <a:rPr lang="es-MX" smtClean="0"/>
              <a:t>‹Nº›</a:t>
            </a:fld>
            <a:endParaRPr lang="es-MX"/>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92EF64B-13D3-45D2-8895-5FDB2487AF95}" type="datetimeFigureOut">
              <a:rPr lang="es-MX" smtClean="0"/>
              <a:t>30/04/2014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217025E7-CC6B-470C-9B73-C47FA3B738D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92EF64B-13D3-45D2-8895-5FDB2487AF95}" type="datetimeFigureOut">
              <a:rPr lang="es-MX" smtClean="0"/>
              <a:t>30/04/2014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217025E7-CC6B-470C-9B73-C47FA3B738DD}"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92EF64B-13D3-45D2-8895-5FDB2487AF95}" type="datetimeFigureOut">
              <a:rPr lang="es-MX" smtClean="0"/>
              <a:t>30/04/2014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217025E7-CC6B-470C-9B73-C47FA3B738DD}"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92EF64B-13D3-45D2-8895-5FDB2487AF95}" type="datetimeFigureOut">
              <a:rPr lang="es-MX" smtClean="0"/>
              <a:t>30/04/2014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217025E7-CC6B-470C-9B73-C47FA3B738DD}" type="slidenum">
              <a:rPr lang="es-MX" smtClean="0"/>
              <a:t>‹Nº›</a:t>
            </a:fld>
            <a:endParaRPr lang="es-MX"/>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92EF64B-13D3-45D2-8895-5FDB2487AF95}" type="datetimeFigureOut">
              <a:rPr lang="es-MX" smtClean="0"/>
              <a:t>30/04/2014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217025E7-CC6B-470C-9B73-C47FA3B738DD}"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92EF64B-13D3-45D2-8895-5FDB2487AF95}" type="datetimeFigureOut">
              <a:rPr lang="es-MX" smtClean="0"/>
              <a:t>30/04/2014</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217025E7-CC6B-470C-9B73-C47FA3B738DD}"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92EF64B-13D3-45D2-8895-5FDB2487AF95}" type="datetimeFigureOut">
              <a:rPr lang="es-MX" smtClean="0"/>
              <a:t>30/04/2014</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217025E7-CC6B-470C-9B73-C47FA3B738DD}"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792EF64B-13D3-45D2-8895-5FDB2487AF95}" type="datetimeFigureOut">
              <a:rPr lang="es-MX" smtClean="0"/>
              <a:t>30/04/2014</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217025E7-CC6B-470C-9B73-C47FA3B738DD}" type="slidenum">
              <a:rPr lang="es-MX" smtClean="0"/>
              <a:t>‹Nº›</a:t>
            </a:fld>
            <a:endParaRPr lang="es-MX"/>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92EF64B-13D3-45D2-8895-5FDB2487AF95}" type="datetimeFigureOut">
              <a:rPr lang="es-MX" smtClean="0"/>
              <a:t>30/04/2014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217025E7-CC6B-470C-9B73-C47FA3B738D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792EF64B-13D3-45D2-8895-5FDB2487AF95}" type="datetimeFigureOut">
              <a:rPr lang="es-MX" smtClean="0"/>
              <a:t>30/04/2014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217025E7-CC6B-470C-9B73-C47FA3B738DD}" type="slidenum">
              <a:rPr lang="es-MX" smtClean="0"/>
              <a:t>‹Nº›</a:t>
            </a:fld>
            <a:endParaRPr lang="es-MX"/>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92EF64B-13D3-45D2-8895-5FDB2487AF95}" type="datetimeFigureOut">
              <a:rPr lang="es-MX" smtClean="0"/>
              <a:t>30/04/2014</a:t>
            </a:fld>
            <a:endParaRPr lang="es-MX"/>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MX"/>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17025E7-CC6B-470C-9B73-C47FA3B738DD}" type="slidenum">
              <a:rPr lang="es-MX" smtClean="0"/>
              <a:t>‹Nº›</a:t>
            </a:fld>
            <a:endParaRPr lang="es-MX"/>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La Columna periodística</a:t>
            </a:r>
            <a:endParaRPr lang="es-MX" dirty="0"/>
          </a:p>
        </p:txBody>
      </p:sp>
      <p:sp>
        <p:nvSpPr>
          <p:cNvPr id="3" name="2 Subtítulo"/>
          <p:cNvSpPr>
            <a:spLocks noGrp="1"/>
          </p:cNvSpPr>
          <p:nvPr>
            <p:ph type="subTitle" idx="1"/>
          </p:nvPr>
        </p:nvSpPr>
        <p:spPr/>
        <p:txBody>
          <a:bodyPr/>
          <a:lstStyle/>
          <a:p>
            <a:pPr algn="r"/>
            <a:r>
              <a:rPr lang="es-MX" dirty="0" smtClean="0"/>
              <a:t>Características y Estructura</a:t>
            </a:r>
            <a:endParaRPr lang="es-MX"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Carácterísticas</a:t>
            </a:r>
            <a:endParaRPr lang="es-MX" dirty="0"/>
          </a:p>
        </p:txBody>
      </p:sp>
      <p:sp>
        <p:nvSpPr>
          <p:cNvPr id="5" name="4 Marcador de contenido"/>
          <p:cNvSpPr>
            <a:spLocks noGrp="1"/>
          </p:cNvSpPr>
          <p:nvPr>
            <p:ph idx="1"/>
          </p:nvPr>
        </p:nvSpPr>
        <p:spPr>
          <a:xfrm>
            <a:off x="1435608" y="1447800"/>
            <a:ext cx="7498080" cy="4816703"/>
          </a:xfrm>
          <a:prstGeom prst="rect">
            <a:avLst/>
          </a:prstGeom>
        </p:spPr>
        <p:txBody>
          <a:bodyPr>
            <a:spAutoFit/>
          </a:bodyPr>
          <a:lstStyle/>
          <a:p>
            <a:pPr algn="ctr"/>
            <a:r>
              <a:rPr lang="es-MX" b="1" dirty="0"/>
              <a:t>Características de redacción: </a:t>
            </a:r>
            <a:br>
              <a:rPr lang="es-MX" b="1" dirty="0"/>
            </a:br>
            <a:r>
              <a:rPr lang="es-MX" dirty="0"/>
              <a:t/>
            </a:r>
            <a:br>
              <a:rPr lang="es-MX" dirty="0"/>
            </a:br>
            <a:r>
              <a:rPr lang="es-MX" sz="2800" dirty="0" smtClean="0"/>
              <a:t>A</a:t>
            </a:r>
            <a:r>
              <a:rPr lang="es-MX" sz="2800" dirty="0" smtClean="0"/>
              <a:t>) Brevedad </a:t>
            </a:r>
            <a:r>
              <a:rPr lang="es-MX" sz="2800" dirty="0"/>
              <a:t>y concisión. </a:t>
            </a:r>
            <a:endParaRPr lang="es-MX" sz="2800" dirty="0" smtClean="0"/>
          </a:p>
          <a:p>
            <a:pPr algn="ctr">
              <a:buNone/>
            </a:pPr>
            <a:r>
              <a:rPr lang="es-MX" sz="2800" dirty="0"/>
              <a:t/>
            </a:r>
            <a:br>
              <a:rPr lang="es-MX" sz="2800" dirty="0"/>
            </a:br>
            <a:r>
              <a:rPr lang="es-MX" sz="2800" dirty="0" smtClean="0"/>
              <a:t>B) </a:t>
            </a:r>
            <a:r>
              <a:rPr lang="es-MX" sz="2800" dirty="0"/>
              <a:t>Agilidad. </a:t>
            </a:r>
            <a:endParaRPr lang="es-MX" sz="2800" dirty="0" smtClean="0"/>
          </a:p>
          <a:p>
            <a:pPr algn="ctr">
              <a:buNone/>
            </a:pPr>
            <a:r>
              <a:rPr lang="es-MX" sz="2800" dirty="0"/>
              <a:t/>
            </a:r>
            <a:br>
              <a:rPr lang="es-MX" sz="2800" dirty="0"/>
            </a:br>
            <a:r>
              <a:rPr lang="es-MX" sz="2800" dirty="0" smtClean="0"/>
              <a:t>C) </a:t>
            </a:r>
            <a:r>
              <a:rPr lang="es-MX" sz="2800" dirty="0"/>
              <a:t>Sencillez. </a:t>
            </a:r>
            <a:endParaRPr lang="es-MX" sz="2800" dirty="0" smtClean="0"/>
          </a:p>
          <a:p>
            <a:pPr algn="ctr">
              <a:buNone/>
            </a:pPr>
            <a:r>
              <a:rPr lang="es-MX" sz="2800" dirty="0"/>
              <a:t/>
            </a:r>
            <a:br>
              <a:rPr lang="es-MX" sz="2800" dirty="0"/>
            </a:br>
            <a:r>
              <a:rPr lang="es-MX" sz="2800" dirty="0" smtClean="0"/>
              <a:t>D) Familiaridad</a:t>
            </a:r>
            <a:r>
              <a:rPr lang="es-MX" sz="2800" dirty="0"/>
              <a:t>. </a:t>
            </a:r>
            <a:r>
              <a:rPr lang="es-MX" dirty="0"/>
              <a:t/>
            </a:r>
            <a:br>
              <a:rPr lang="es-MX" dirty="0"/>
            </a:br>
            <a:endParaRPr lang="es-MX"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Estructura</a:t>
            </a:r>
            <a:endParaRPr lang="es-MX" dirty="0"/>
          </a:p>
        </p:txBody>
      </p:sp>
      <p:sp>
        <p:nvSpPr>
          <p:cNvPr id="3" name="2 Marcador de contenido"/>
          <p:cNvSpPr>
            <a:spLocks noGrp="1"/>
          </p:cNvSpPr>
          <p:nvPr>
            <p:ph idx="1"/>
          </p:nvPr>
        </p:nvSpPr>
        <p:spPr>
          <a:xfrm>
            <a:off x="1435608" y="1447800"/>
            <a:ext cx="2920368" cy="4800600"/>
          </a:xfrm>
        </p:spPr>
        <p:txBody>
          <a:bodyPr>
            <a:normAutofit fontScale="92500" lnSpcReduction="20000"/>
          </a:bodyPr>
          <a:lstStyle/>
          <a:p>
            <a:pPr algn="ctr"/>
            <a:r>
              <a:rPr lang="es-MX" sz="3000" dirty="0" smtClean="0"/>
              <a:t>Absolutamente libre. Sólo cabría hacer su caracterización externa: la brevedad. </a:t>
            </a:r>
            <a:endParaRPr lang="es-MX" sz="3000" dirty="0" smtClean="0"/>
          </a:p>
          <a:p>
            <a:pPr algn="ctr"/>
            <a:endParaRPr lang="es-MX" sz="3000" dirty="0" smtClean="0"/>
          </a:p>
          <a:p>
            <a:pPr algn="ctr"/>
            <a:r>
              <a:rPr lang="es-MX" sz="3000" dirty="0" smtClean="0"/>
              <a:t>Si </a:t>
            </a:r>
            <a:r>
              <a:rPr lang="es-MX" sz="3000" dirty="0" smtClean="0"/>
              <a:t>se llama columna es porque ocupa el espacio de una columna. </a:t>
            </a:r>
          </a:p>
          <a:p>
            <a:endParaRPr lang="es-MX" dirty="0"/>
          </a:p>
        </p:txBody>
      </p:sp>
      <p:pic>
        <p:nvPicPr>
          <p:cNvPr id="7169" name="Picture 1"/>
          <p:cNvPicPr>
            <a:picLocks noChangeAspect="1" noChangeArrowheads="1"/>
          </p:cNvPicPr>
          <p:nvPr/>
        </p:nvPicPr>
        <p:blipFill>
          <a:blip r:embed="rId2" cstate="print"/>
          <a:srcRect l="17914" t="5598" r="37300" b="11828"/>
          <a:stretch>
            <a:fillRect/>
          </a:stretch>
        </p:blipFill>
        <p:spPr bwMode="auto">
          <a:xfrm>
            <a:off x="5148063" y="620688"/>
            <a:ext cx="3514967" cy="518457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Estructura</a:t>
            </a:r>
            <a:endParaRPr lang="es-MX" dirty="0"/>
          </a:p>
        </p:txBody>
      </p:sp>
      <p:sp>
        <p:nvSpPr>
          <p:cNvPr id="3" name="2 Marcador de contenido"/>
          <p:cNvSpPr>
            <a:spLocks noGrp="1"/>
          </p:cNvSpPr>
          <p:nvPr>
            <p:ph idx="1"/>
          </p:nvPr>
        </p:nvSpPr>
        <p:spPr>
          <a:xfrm>
            <a:off x="1435608" y="1447800"/>
            <a:ext cx="7498080" cy="5410200"/>
          </a:xfrm>
        </p:spPr>
        <p:txBody>
          <a:bodyPr>
            <a:normAutofit fontScale="77500" lnSpcReduction="20000"/>
          </a:bodyPr>
          <a:lstStyle/>
          <a:p>
            <a:pPr algn="ctr" fontAlgn="base"/>
            <a:r>
              <a:rPr lang="es-MX" dirty="0" smtClean="0"/>
              <a:t>Se </a:t>
            </a:r>
            <a:r>
              <a:rPr lang="es-MX" dirty="0" smtClean="0"/>
              <a:t>puede utilizar como modelo, la convencional en un artículo de opinión:</a:t>
            </a:r>
          </a:p>
          <a:p>
            <a:pPr algn="ctr" fontAlgn="base">
              <a:buNone/>
            </a:pPr>
            <a:endParaRPr lang="es-MX" dirty="0" smtClean="0"/>
          </a:p>
          <a:p>
            <a:pPr algn="ctr" fontAlgn="base"/>
            <a:r>
              <a:rPr lang="es-MX" dirty="0" smtClean="0"/>
              <a:t>-Presentación del tema. Una introducción sobre lo que se va a hablar</a:t>
            </a:r>
            <a:r>
              <a:rPr lang="es-MX" dirty="0" smtClean="0"/>
              <a:t>.</a:t>
            </a:r>
          </a:p>
          <a:p>
            <a:pPr algn="ctr" fontAlgn="base"/>
            <a:endParaRPr lang="es-MX" dirty="0" smtClean="0"/>
          </a:p>
          <a:p>
            <a:pPr algn="ctr" fontAlgn="base"/>
            <a:r>
              <a:rPr lang="es-MX" dirty="0" smtClean="0"/>
              <a:t>-Opinión u apreciación sobre el tema. Se informa y analiza en forma breve y mediante un lenguaje personal, apoyándose en argumentos, haciendo la condición subjetiva la característica más relevante de sus </a:t>
            </a:r>
            <a:r>
              <a:rPr lang="es-MX" dirty="0" smtClean="0"/>
              <a:t>escritos.</a:t>
            </a:r>
          </a:p>
          <a:p>
            <a:pPr algn="ctr" fontAlgn="base"/>
            <a:endParaRPr lang="es-MX" dirty="0" smtClean="0"/>
          </a:p>
          <a:p>
            <a:pPr algn="ctr" fontAlgn="base"/>
            <a:r>
              <a:rPr lang="es-MX" dirty="0" smtClean="0"/>
              <a:t>-Cierre. Es importante rematar de una manera entretenida o con una buena conclusión que deje al lector satisfecho de la columna.</a:t>
            </a:r>
          </a:p>
          <a:p>
            <a:endParaRPr lang="es-MX"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Estructura</a:t>
            </a:r>
            <a:endParaRPr lang="es-MX" dirty="0"/>
          </a:p>
        </p:txBody>
      </p:sp>
      <p:sp>
        <p:nvSpPr>
          <p:cNvPr id="3" name="2 Marcador de contenido"/>
          <p:cNvSpPr>
            <a:spLocks noGrp="1"/>
          </p:cNvSpPr>
          <p:nvPr>
            <p:ph idx="1"/>
          </p:nvPr>
        </p:nvSpPr>
        <p:spPr>
          <a:xfrm>
            <a:off x="1475656" y="1340768"/>
            <a:ext cx="7498080" cy="2016224"/>
          </a:xfrm>
        </p:spPr>
        <p:txBody>
          <a:bodyPr>
            <a:normAutofit fontScale="92500" lnSpcReduction="20000"/>
          </a:bodyPr>
          <a:lstStyle/>
          <a:p>
            <a:pPr algn="ctr"/>
            <a:r>
              <a:rPr lang="es-MX" dirty="0" smtClean="0"/>
              <a:t>Los distintos asuntos que aborda el columnista pueden ser separados con puntos suspensivos o con cabezas intermedias. </a:t>
            </a:r>
            <a:br>
              <a:rPr lang="es-MX" dirty="0" smtClean="0"/>
            </a:br>
            <a:endParaRPr lang="es-MX" dirty="0"/>
          </a:p>
        </p:txBody>
      </p:sp>
      <p:pic>
        <p:nvPicPr>
          <p:cNvPr id="5121" name="Picture 1"/>
          <p:cNvPicPr>
            <a:picLocks noChangeAspect="1" noChangeArrowheads="1"/>
          </p:cNvPicPr>
          <p:nvPr/>
        </p:nvPicPr>
        <p:blipFill>
          <a:blip r:embed="rId2" cstate="print"/>
          <a:srcRect l="20882" t="6215" r="32382" b="32879"/>
          <a:stretch>
            <a:fillRect/>
          </a:stretch>
        </p:blipFill>
        <p:spPr bwMode="auto">
          <a:xfrm>
            <a:off x="3635896" y="2996952"/>
            <a:ext cx="3384376" cy="3528392"/>
          </a:xfrm>
          <a:prstGeom prst="rect">
            <a:avLst/>
          </a:prstGeom>
          <a:noFill/>
          <a:ln w="9525">
            <a:noFill/>
            <a:miter lim="800000"/>
            <a:headEnd/>
            <a:tailEnd/>
          </a:ln>
        </p:spPr>
      </p:pic>
      <p:cxnSp>
        <p:nvCxnSpPr>
          <p:cNvPr id="6" name="5 Conector angular"/>
          <p:cNvCxnSpPr/>
          <p:nvPr/>
        </p:nvCxnSpPr>
        <p:spPr>
          <a:xfrm>
            <a:off x="2483768" y="5373216"/>
            <a:ext cx="1152128" cy="50405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Características</a:t>
            </a:r>
            <a:endParaRPr lang="es-MX" dirty="0"/>
          </a:p>
        </p:txBody>
      </p:sp>
      <p:sp>
        <p:nvSpPr>
          <p:cNvPr id="7" name="6 Marcador de contenido"/>
          <p:cNvSpPr>
            <a:spLocks noGrp="1"/>
          </p:cNvSpPr>
          <p:nvPr>
            <p:ph idx="1"/>
          </p:nvPr>
        </p:nvSpPr>
        <p:spPr>
          <a:xfrm>
            <a:off x="1435608" y="1447800"/>
            <a:ext cx="3640448" cy="5149552"/>
          </a:xfrm>
        </p:spPr>
        <p:txBody>
          <a:bodyPr>
            <a:normAutofit/>
          </a:bodyPr>
          <a:lstStyle/>
          <a:p>
            <a:pPr algn="ctr"/>
            <a:r>
              <a:rPr lang="es-MX" sz="2800" b="1" dirty="0" smtClean="0"/>
              <a:t>Emisor:</a:t>
            </a:r>
            <a:r>
              <a:rPr lang="es-MX" sz="2800" dirty="0" smtClean="0"/>
              <a:t> Un colaborador habitual del periódico. No pertenece a la plantilla del periódico, pero mantiene una estrecha colaboración con el mismo. </a:t>
            </a:r>
          </a:p>
          <a:p>
            <a:endParaRPr lang="es-MX" dirty="0"/>
          </a:p>
        </p:txBody>
      </p:sp>
      <p:pic>
        <p:nvPicPr>
          <p:cNvPr id="1027" name="Picture 3"/>
          <p:cNvPicPr>
            <a:picLocks noChangeAspect="1" noChangeArrowheads="1"/>
          </p:cNvPicPr>
          <p:nvPr/>
        </p:nvPicPr>
        <p:blipFill>
          <a:blip r:embed="rId2" cstate="print"/>
          <a:srcRect l="11321" t="9756" r="13208" b="3659"/>
          <a:stretch>
            <a:fillRect/>
          </a:stretch>
        </p:blipFill>
        <p:spPr bwMode="auto">
          <a:xfrm>
            <a:off x="5436096" y="1124744"/>
            <a:ext cx="3168352" cy="489654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Carácterísticas</a:t>
            </a:r>
            <a:endParaRPr lang="es-MX" dirty="0"/>
          </a:p>
        </p:txBody>
      </p:sp>
      <p:sp>
        <p:nvSpPr>
          <p:cNvPr id="3" name="2 Marcador de contenido"/>
          <p:cNvSpPr>
            <a:spLocks noGrp="1"/>
          </p:cNvSpPr>
          <p:nvPr>
            <p:ph idx="1"/>
          </p:nvPr>
        </p:nvSpPr>
        <p:spPr>
          <a:xfrm>
            <a:off x="1435608" y="2204864"/>
            <a:ext cx="7498080" cy="4043536"/>
          </a:xfrm>
        </p:spPr>
        <p:txBody>
          <a:bodyPr/>
          <a:lstStyle/>
          <a:p>
            <a:pPr algn="ctr"/>
            <a:r>
              <a:rPr lang="es-MX" sz="2800" b="1" dirty="0" smtClean="0"/>
              <a:t>Mensaje:</a:t>
            </a:r>
            <a:r>
              <a:rPr lang="es-MX" sz="2800" dirty="0" smtClean="0"/>
              <a:t> La principal característica de la columna es la combinación de elementos referenciales reales con elementos ficticios. Es el género que combina la realidad periodística con la ficción literaria. Lo literario no aparece como un elemento caracterizador del estilo, sino como un elemento caracterizador del contenido del mensaje. </a:t>
            </a:r>
          </a:p>
          <a:p>
            <a:pPr algn="ctr"/>
            <a:endParaRPr lang="es-MX"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Carácterísticas</a:t>
            </a:r>
            <a:endParaRPr lang="es-MX" dirty="0"/>
          </a:p>
        </p:txBody>
      </p:sp>
      <p:sp>
        <p:nvSpPr>
          <p:cNvPr id="3" name="2 Marcador de contenido"/>
          <p:cNvSpPr>
            <a:spLocks noGrp="1"/>
          </p:cNvSpPr>
          <p:nvPr>
            <p:ph idx="1"/>
          </p:nvPr>
        </p:nvSpPr>
        <p:spPr>
          <a:xfrm>
            <a:off x="5796136" y="1556792"/>
            <a:ext cx="2848360" cy="3925416"/>
          </a:xfrm>
        </p:spPr>
        <p:txBody>
          <a:bodyPr>
            <a:normAutofit fontScale="92500" lnSpcReduction="20000"/>
          </a:bodyPr>
          <a:lstStyle/>
          <a:p>
            <a:pPr algn="ctr"/>
            <a:r>
              <a:rPr lang="es-MX" dirty="0" smtClean="0"/>
              <a:t>Está firmada</a:t>
            </a:r>
            <a:r>
              <a:rPr lang="es-MX" dirty="0" smtClean="0"/>
              <a:t>.</a:t>
            </a:r>
          </a:p>
          <a:p>
            <a:pPr algn="ctr"/>
            <a:endParaRPr lang="es-MX" dirty="0" smtClean="0"/>
          </a:p>
          <a:p>
            <a:pPr algn="ctr"/>
            <a:r>
              <a:rPr lang="es-MX" dirty="0" smtClean="0"/>
              <a:t>Utiliza lenguaje literario</a:t>
            </a:r>
            <a:r>
              <a:rPr lang="es-MX" dirty="0" smtClean="0"/>
              <a:t>.</a:t>
            </a:r>
          </a:p>
          <a:p>
            <a:pPr algn="ctr"/>
            <a:endParaRPr lang="es-MX" dirty="0" smtClean="0"/>
          </a:p>
          <a:p>
            <a:pPr algn="ctr"/>
            <a:r>
              <a:rPr lang="es-MX" dirty="0" smtClean="0"/>
              <a:t>Tiene menos de 500 palabras.	</a:t>
            </a:r>
          </a:p>
          <a:p>
            <a:endParaRPr lang="es-MX" dirty="0"/>
          </a:p>
        </p:txBody>
      </p:sp>
      <p:sp>
        <p:nvSpPr>
          <p:cNvPr id="143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rgbClr val="E36C0A"/>
                </a:solidFill>
                <a:effectLst/>
                <a:latin typeface="Calibri" pitchFamily="34" charset="0"/>
                <a:ea typeface="Calibri" pitchFamily="34" charset="0"/>
                <a:cs typeface="Times New Roman" pitchFamily="18" charset="0"/>
              </a:rPr>
              <a:t>Utiliza lenguaje literario.</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39" name="Picture 3"/>
          <p:cNvPicPr>
            <a:picLocks noChangeAspect="1" noChangeArrowheads="1"/>
          </p:cNvPicPr>
          <p:nvPr/>
        </p:nvPicPr>
        <p:blipFill>
          <a:blip r:embed="rId2" cstate="print"/>
          <a:srcRect l="18619" t="6206" r="36696" b="22422"/>
          <a:stretch>
            <a:fillRect/>
          </a:stretch>
        </p:blipFill>
        <p:spPr bwMode="auto">
          <a:xfrm>
            <a:off x="1619672" y="1484784"/>
            <a:ext cx="3672408" cy="4692521"/>
          </a:xfrm>
          <a:prstGeom prst="rect">
            <a:avLst/>
          </a:prstGeom>
          <a:noFill/>
          <a:ln w="9525">
            <a:noFill/>
            <a:miter lim="800000"/>
            <a:headEnd/>
            <a:tailEnd/>
          </a:ln>
        </p:spPr>
      </p:pic>
      <p:cxnSp>
        <p:nvCxnSpPr>
          <p:cNvPr id="9" name="8 Conector curvado"/>
          <p:cNvCxnSpPr/>
          <p:nvPr/>
        </p:nvCxnSpPr>
        <p:spPr>
          <a:xfrm flipV="1">
            <a:off x="3923928" y="1772816"/>
            <a:ext cx="2160240" cy="1296144"/>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Carácterísticas</a:t>
            </a:r>
            <a:endParaRPr lang="es-MX" dirty="0"/>
          </a:p>
        </p:txBody>
      </p:sp>
      <p:sp>
        <p:nvSpPr>
          <p:cNvPr id="3" name="2 Marcador de contenido"/>
          <p:cNvSpPr>
            <a:spLocks noGrp="1"/>
          </p:cNvSpPr>
          <p:nvPr>
            <p:ph idx="1"/>
          </p:nvPr>
        </p:nvSpPr>
        <p:spPr>
          <a:xfrm>
            <a:off x="1435608" y="1447800"/>
            <a:ext cx="2920368" cy="4800600"/>
          </a:xfrm>
        </p:spPr>
        <p:txBody>
          <a:bodyPr>
            <a:normAutofit lnSpcReduction="10000"/>
          </a:bodyPr>
          <a:lstStyle/>
          <a:p>
            <a:pPr algn="ctr"/>
            <a:r>
              <a:rPr lang="es-MX" dirty="0" smtClean="0"/>
              <a:t>No tiene que ser reciente</a:t>
            </a:r>
            <a:r>
              <a:rPr lang="es-MX" dirty="0" smtClean="0"/>
              <a:t>.</a:t>
            </a:r>
          </a:p>
          <a:p>
            <a:pPr algn="ctr"/>
            <a:endParaRPr lang="es-MX" dirty="0" smtClean="0"/>
          </a:p>
          <a:p>
            <a:pPr algn="ctr"/>
            <a:r>
              <a:rPr lang="es-MX" dirty="0" smtClean="0"/>
              <a:t>Tiene espacio fijo en el periódico</a:t>
            </a:r>
            <a:r>
              <a:rPr lang="es-MX" dirty="0" smtClean="0"/>
              <a:t>.</a:t>
            </a:r>
          </a:p>
          <a:p>
            <a:pPr algn="ctr"/>
            <a:endParaRPr lang="es-MX" dirty="0" smtClean="0"/>
          </a:p>
          <a:p>
            <a:pPr algn="ctr"/>
            <a:r>
              <a:rPr lang="es-MX" dirty="0" smtClean="0"/>
              <a:t>Escrita por alguien de prestigio.</a:t>
            </a:r>
          </a:p>
          <a:p>
            <a:endParaRPr lang="es-MX" dirty="0"/>
          </a:p>
        </p:txBody>
      </p:sp>
      <p:pic>
        <p:nvPicPr>
          <p:cNvPr id="5" name="Picture 3"/>
          <p:cNvPicPr>
            <a:picLocks noChangeAspect="1" noChangeArrowheads="1"/>
          </p:cNvPicPr>
          <p:nvPr/>
        </p:nvPicPr>
        <p:blipFill>
          <a:blip r:embed="rId2" cstate="print"/>
          <a:srcRect l="18619" t="6206" r="36696" b="22422"/>
          <a:stretch>
            <a:fillRect/>
          </a:stretch>
        </p:blipFill>
        <p:spPr bwMode="auto">
          <a:xfrm>
            <a:off x="5004048" y="1484784"/>
            <a:ext cx="3672408" cy="4692521"/>
          </a:xfrm>
          <a:prstGeom prst="rect">
            <a:avLst/>
          </a:prstGeom>
          <a:noFill/>
          <a:ln w="9525">
            <a:noFill/>
            <a:miter lim="800000"/>
            <a:headEnd/>
            <a:tailEnd/>
          </a:ln>
        </p:spPr>
      </p:pic>
      <p:cxnSp>
        <p:nvCxnSpPr>
          <p:cNvPr id="9" name="8 Conector curvado"/>
          <p:cNvCxnSpPr/>
          <p:nvPr/>
        </p:nvCxnSpPr>
        <p:spPr>
          <a:xfrm flipV="1">
            <a:off x="4211960" y="1772816"/>
            <a:ext cx="2088232" cy="180020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Carácterísticas</a:t>
            </a:r>
            <a:endParaRPr lang="es-MX" dirty="0"/>
          </a:p>
        </p:txBody>
      </p:sp>
      <p:sp>
        <p:nvSpPr>
          <p:cNvPr id="3" name="2 Marcador de contenido"/>
          <p:cNvSpPr>
            <a:spLocks noGrp="1"/>
          </p:cNvSpPr>
          <p:nvPr>
            <p:ph idx="1"/>
          </p:nvPr>
        </p:nvSpPr>
        <p:spPr>
          <a:xfrm>
            <a:off x="1259632" y="1916832"/>
            <a:ext cx="7674056" cy="2952328"/>
          </a:xfrm>
        </p:spPr>
        <p:txBody>
          <a:bodyPr>
            <a:normAutofit fontScale="92500"/>
          </a:bodyPr>
          <a:lstStyle/>
          <a:p>
            <a:pPr algn="ctr"/>
            <a:r>
              <a:rPr lang="es-MX" dirty="0" smtClean="0"/>
              <a:t>El objetivo que persigue este tipo de artículos es entregar un momento más recreativo que informativo al lector, dándole al periodista la libertad de pasearse entre la literatura y el periodismo, para así, hacer llegar al lector su punto de vista frente al tema que sea. </a:t>
            </a:r>
          </a:p>
          <a:p>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Carácterísticas</a:t>
            </a:r>
            <a:endParaRPr lang="es-MX" dirty="0"/>
          </a:p>
        </p:txBody>
      </p:sp>
      <p:sp>
        <p:nvSpPr>
          <p:cNvPr id="3" name="2 Marcador de contenido"/>
          <p:cNvSpPr>
            <a:spLocks noGrp="1"/>
          </p:cNvSpPr>
          <p:nvPr>
            <p:ph idx="1"/>
          </p:nvPr>
        </p:nvSpPr>
        <p:spPr>
          <a:xfrm>
            <a:off x="1331640" y="4869160"/>
            <a:ext cx="7498080" cy="2413248"/>
          </a:xfrm>
        </p:spPr>
        <p:txBody>
          <a:bodyPr>
            <a:normAutofit fontScale="70000" lnSpcReduction="20000"/>
          </a:bodyPr>
          <a:lstStyle/>
          <a:p>
            <a:pPr algn="ctr" fontAlgn="base"/>
            <a:r>
              <a:rPr lang="es-MX" dirty="0" smtClean="0"/>
              <a:t>Las temáticas de las columnas son muy variadas, ya que no existen márgenes en estos artículos, la idea es que se presenten temas interesantes, que pueden abordarse desde la absoluta seriedad hasta situaciones cotidianas sobre asuntos como la cultura, las modas, la política, la economía, la sociedad, el deporte, la música, el humor, entre otras. </a:t>
            </a:r>
          </a:p>
          <a:p>
            <a:pPr fontAlgn="base"/>
            <a:r>
              <a:rPr lang="es-MX" dirty="0" smtClean="0"/>
              <a:t> </a:t>
            </a:r>
          </a:p>
          <a:p>
            <a:endParaRPr lang="es-MX" dirty="0"/>
          </a:p>
        </p:txBody>
      </p:sp>
      <p:pic>
        <p:nvPicPr>
          <p:cNvPr id="11265" name="Picture 1"/>
          <p:cNvPicPr>
            <a:picLocks noChangeAspect="1" noChangeArrowheads="1"/>
          </p:cNvPicPr>
          <p:nvPr/>
        </p:nvPicPr>
        <p:blipFill>
          <a:blip r:embed="rId2" cstate="print"/>
          <a:srcRect l="26880" t="11687" r="36890" b="12347"/>
          <a:stretch>
            <a:fillRect/>
          </a:stretch>
        </p:blipFill>
        <p:spPr bwMode="auto">
          <a:xfrm>
            <a:off x="1187624" y="1340768"/>
            <a:ext cx="2232248" cy="3261266"/>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l="12662" t="12246" r="29453" b="23312"/>
          <a:stretch>
            <a:fillRect/>
          </a:stretch>
        </p:blipFill>
        <p:spPr bwMode="auto">
          <a:xfrm>
            <a:off x="3635896" y="1628800"/>
            <a:ext cx="2520280" cy="324036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l="18516" t="5446" r="32472" b="18314"/>
          <a:stretch>
            <a:fillRect/>
          </a:stretch>
        </p:blipFill>
        <p:spPr bwMode="auto">
          <a:xfrm>
            <a:off x="6185750" y="1052736"/>
            <a:ext cx="2777451" cy="345638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Carácterísticas</a:t>
            </a:r>
            <a:endParaRPr lang="es-MX" dirty="0"/>
          </a:p>
        </p:txBody>
      </p:sp>
      <p:sp>
        <p:nvSpPr>
          <p:cNvPr id="3" name="2 Marcador de contenido"/>
          <p:cNvSpPr>
            <a:spLocks noGrp="1"/>
          </p:cNvSpPr>
          <p:nvPr>
            <p:ph idx="1"/>
          </p:nvPr>
        </p:nvSpPr>
        <p:spPr>
          <a:xfrm>
            <a:off x="1435608" y="1447800"/>
            <a:ext cx="3784464" cy="4429472"/>
          </a:xfrm>
        </p:spPr>
        <p:txBody>
          <a:bodyPr>
            <a:normAutofit fontScale="85000" lnSpcReduction="10000"/>
          </a:bodyPr>
          <a:lstStyle/>
          <a:p>
            <a:pPr algn="ctr"/>
            <a:r>
              <a:rPr lang="es-MX" b="1" dirty="0" smtClean="0"/>
              <a:t>Cualidades fijas: </a:t>
            </a:r>
            <a:endParaRPr lang="es-MX" b="1" dirty="0" smtClean="0"/>
          </a:p>
          <a:p>
            <a:pPr algn="ctr">
              <a:buNone/>
            </a:pPr>
            <a:r>
              <a:rPr lang="es-MX" dirty="0" smtClean="0"/>
              <a:t>extensión</a:t>
            </a:r>
            <a:r>
              <a:rPr lang="es-MX" dirty="0" smtClean="0"/>
              <a:t>, tratamiento tipográfico especial, mayor libertad en la </a:t>
            </a:r>
            <a:r>
              <a:rPr lang="es-MX" dirty="0" smtClean="0"/>
              <a:t>expresión, </a:t>
            </a:r>
            <a:r>
              <a:rPr lang="es-MX" dirty="0" smtClean="0"/>
              <a:t>brillante en estilo. Su ubicación y </a:t>
            </a:r>
            <a:r>
              <a:rPr lang="es-MX" dirty="0" err="1" smtClean="0"/>
              <a:t>periocidad</a:t>
            </a:r>
            <a:r>
              <a:rPr lang="es-MX" dirty="0" smtClean="0"/>
              <a:t> fijas, contribuyen a su aceptación al igual que la constancia de la firma.</a:t>
            </a:r>
          </a:p>
          <a:p>
            <a:endParaRPr lang="es-MX" dirty="0"/>
          </a:p>
        </p:txBody>
      </p:sp>
      <p:pic>
        <p:nvPicPr>
          <p:cNvPr id="10241" name="Picture 1"/>
          <p:cNvPicPr>
            <a:picLocks noChangeAspect="1" noChangeArrowheads="1"/>
          </p:cNvPicPr>
          <p:nvPr/>
        </p:nvPicPr>
        <p:blipFill>
          <a:blip r:embed="rId2" cstate="print"/>
          <a:srcRect l="18013" t="6004" r="37556" b="11438"/>
          <a:stretch>
            <a:fillRect/>
          </a:stretch>
        </p:blipFill>
        <p:spPr bwMode="auto">
          <a:xfrm>
            <a:off x="5292080" y="908719"/>
            <a:ext cx="3240360" cy="481675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Carácterísticas</a:t>
            </a:r>
            <a:endParaRPr lang="es-MX" dirty="0"/>
          </a:p>
        </p:txBody>
      </p:sp>
      <p:sp>
        <p:nvSpPr>
          <p:cNvPr id="3" name="2 Marcador de contenido"/>
          <p:cNvSpPr>
            <a:spLocks noGrp="1"/>
          </p:cNvSpPr>
          <p:nvPr>
            <p:ph idx="1"/>
          </p:nvPr>
        </p:nvSpPr>
        <p:spPr>
          <a:xfrm>
            <a:off x="5292080" y="1412776"/>
            <a:ext cx="3497592" cy="4573488"/>
          </a:xfrm>
        </p:spPr>
        <p:txBody>
          <a:bodyPr>
            <a:normAutofit fontScale="70000" lnSpcReduction="20000"/>
          </a:bodyPr>
          <a:lstStyle/>
          <a:p>
            <a:pPr algn="ctr"/>
            <a:r>
              <a:rPr lang="es-MX" dirty="0" smtClean="0"/>
              <a:t>Características del buen columnista: contar con una cultura propia, cuanto más amplia y más profunda mejor. Necesitará estar bien informado acerca de los acontecimientos más recientes sobre los cuales tiene que opinar. Contacto directo con las fuentes informativas. Riqueza de lenguaje para exponer con claridad, con gancho, con belleza sus ideas.</a:t>
            </a:r>
          </a:p>
          <a:p>
            <a:pPr algn="ctr"/>
            <a:endParaRPr lang="es-MX" dirty="0"/>
          </a:p>
        </p:txBody>
      </p:sp>
      <p:pic>
        <p:nvPicPr>
          <p:cNvPr id="9218" name="Picture 2" descr="http://contenido.com.mx/revista/wp-content/uploads/2010/06/Sarmiento1.jpg"/>
          <p:cNvPicPr>
            <a:picLocks noChangeAspect="1" noChangeArrowheads="1"/>
          </p:cNvPicPr>
          <p:nvPr/>
        </p:nvPicPr>
        <p:blipFill>
          <a:blip r:embed="rId2" cstate="print"/>
          <a:srcRect/>
          <a:stretch>
            <a:fillRect/>
          </a:stretch>
        </p:blipFill>
        <p:spPr bwMode="auto">
          <a:xfrm>
            <a:off x="1835696" y="1772816"/>
            <a:ext cx="2857500" cy="374441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64</TotalTime>
  <Words>484</Words>
  <Application>Microsoft Office PowerPoint</Application>
  <PresentationFormat>Presentación en pantalla (4:3)</PresentationFormat>
  <Paragraphs>48</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Solsticio</vt:lpstr>
      <vt:lpstr>La Columna periodística</vt:lpstr>
      <vt:lpstr>Características</vt:lpstr>
      <vt:lpstr>Carácterísticas</vt:lpstr>
      <vt:lpstr>Carácterísticas</vt:lpstr>
      <vt:lpstr>Carácterísticas</vt:lpstr>
      <vt:lpstr>Carácterísticas</vt:lpstr>
      <vt:lpstr>Carácterísticas</vt:lpstr>
      <vt:lpstr>Carácterísticas</vt:lpstr>
      <vt:lpstr>Carácterísticas</vt:lpstr>
      <vt:lpstr>Carácterísticas</vt:lpstr>
      <vt:lpstr>Estructura</vt:lpstr>
      <vt:lpstr>Estructura</vt:lpstr>
      <vt:lpstr>Estructura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Columna periodística</dc:title>
  <dc:creator>David</dc:creator>
  <cp:lastModifiedBy>David</cp:lastModifiedBy>
  <cp:revision>7</cp:revision>
  <dcterms:created xsi:type="dcterms:W3CDTF">2014-04-30T16:27:49Z</dcterms:created>
  <dcterms:modified xsi:type="dcterms:W3CDTF">2014-04-30T17:32:22Z</dcterms:modified>
</cp:coreProperties>
</file>